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Semi-Bold" panose="020B0604020202020204" charset="0"/>
      <p:regular r:id="rId17"/>
    </p:embeddedFont>
    <p:embeddedFont>
      <p:font typeface="Montserrat Ultra-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94556" y="4676108"/>
            <a:ext cx="13075644" cy="146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725" spc="28">
                <a:solidFill>
                  <a:srgbClr val="FFFFFF"/>
                </a:solidFill>
                <a:latin typeface="Open Sans Bold"/>
              </a:rPr>
              <a:t>Topic : Language Translation using Recurrent Neural Network</a:t>
            </a:r>
          </a:p>
        </p:txBody>
      </p:sp>
      <p:sp>
        <p:nvSpPr>
          <p:cNvPr id="6" name="TextBox 6"/>
          <p:cNvSpPr txBox="1"/>
          <p:nvPr/>
        </p:nvSpPr>
        <p:spPr>
          <a:xfrm rot="3180">
            <a:off x="5716905" y="400888"/>
            <a:ext cx="5885031" cy="94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016" spc="18">
                <a:solidFill>
                  <a:srgbClr val="FFFFFF"/>
                </a:solidFill>
                <a:latin typeface="Open Sans"/>
              </a:rPr>
              <a:t>National Institute of Technology Andhra Pradesh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64438" y="7457761"/>
            <a:ext cx="6072388" cy="180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6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Project Guidance : </a:t>
            </a:r>
          </a:p>
          <a:p>
            <a:pPr algn="ctr">
              <a:lnSpc>
                <a:spcPts val="4676"/>
              </a:lnSpc>
            </a:pPr>
            <a:r>
              <a:rPr lang="en-US" sz="3900" spc="23">
                <a:solidFill>
                  <a:srgbClr val="FFFFFF"/>
                </a:solidFill>
                <a:latin typeface="Open Sans"/>
              </a:rPr>
              <a:t>Dr. Sri Phani Krishna Karri Assistant Professor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9312" y="7565784"/>
            <a:ext cx="4272410" cy="170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675" spc="22">
                <a:solidFill>
                  <a:srgbClr val="FFFFFF"/>
                </a:solidFill>
                <a:latin typeface="Open Sans"/>
              </a:rPr>
              <a:t>Team Members : </a:t>
            </a:r>
          </a:p>
          <a:p>
            <a:pPr algn="ctr">
              <a:lnSpc>
                <a:spcPts val="4424"/>
              </a:lnSpc>
            </a:pPr>
            <a:r>
              <a:rPr lang="en-US" sz="3675" spc="22">
                <a:solidFill>
                  <a:srgbClr val="FFFFFF"/>
                </a:solidFill>
                <a:latin typeface="Open Sans"/>
              </a:rPr>
              <a:t>Y Rakesh ( 521260 ) Siraj ( 521240 )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6756" y="2125256"/>
            <a:ext cx="13075644" cy="158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5184" spc="31" dirty="0">
                <a:solidFill>
                  <a:srgbClr val="FFFFFF"/>
                </a:solidFill>
                <a:latin typeface="Open Sans"/>
              </a:rPr>
              <a:t>Introduction to Machine Learning Project  ( EE363 )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8382" y="2417597"/>
            <a:ext cx="152400" cy="152400"/>
            <a:chOff x="0" y="0"/>
            <a:chExt cx="152400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233"/>
                  </a:lnTo>
                  <a:cubicBezTo>
                    <a:pt x="149987" y="96012"/>
                    <a:pt x="148463" y="100838"/>
                    <a:pt x="146558" y="105410"/>
                  </a:cubicBezTo>
                  <a:lnTo>
                    <a:pt x="142367" y="114427"/>
                  </a:lnTo>
                  <a:cubicBezTo>
                    <a:pt x="136779" y="122682"/>
                    <a:pt x="133604" y="126619"/>
                    <a:pt x="130048" y="130175"/>
                  </a:cubicBezTo>
                  <a:lnTo>
                    <a:pt x="122682" y="136906"/>
                  </a:lnTo>
                  <a:cubicBezTo>
                    <a:pt x="114300" y="142494"/>
                    <a:pt x="109982" y="144780"/>
                    <a:pt x="105283" y="146685"/>
                  </a:cubicBezTo>
                  <a:lnTo>
                    <a:pt x="95885" y="149987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30048"/>
                  </a:cubicBezTo>
                  <a:lnTo>
                    <a:pt x="15621" y="122682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233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718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352"/>
                  </a:cubicBezTo>
                  <a:lnTo>
                    <a:pt x="136906" y="29718"/>
                  </a:lnTo>
                  <a:cubicBezTo>
                    <a:pt x="142494" y="37973"/>
                    <a:pt x="144780" y="42418"/>
                    <a:pt x="146685" y="46990"/>
                  </a:cubicBezTo>
                  <a:lnTo>
                    <a:pt x="149987" y="56388"/>
                  </a:lnTo>
                  <a:cubicBezTo>
                    <a:pt x="151892" y="66167"/>
                    <a:pt x="152400" y="71120"/>
                    <a:pt x="152400" y="7620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8382" y="3998747"/>
            <a:ext cx="152400" cy="152400"/>
            <a:chOff x="0" y="0"/>
            <a:chExt cx="152400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233"/>
                  </a:lnTo>
                  <a:cubicBezTo>
                    <a:pt x="149987" y="96012"/>
                    <a:pt x="148463" y="100838"/>
                    <a:pt x="146558" y="105410"/>
                  </a:cubicBezTo>
                  <a:lnTo>
                    <a:pt x="142367" y="114427"/>
                  </a:lnTo>
                  <a:cubicBezTo>
                    <a:pt x="136779" y="122682"/>
                    <a:pt x="133604" y="126619"/>
                    <a:pt x="130048" y="130175"/>
                  </a:cubicBezTo>
                  <a:lnTo>
                    <a:pt x="122682" y="136906"/>
                  </a:lnTo>
                  <a:cubicBezTo>
                    <a:pt x="114300" y="142494"/>
                    <a:pt x="109982" y="144780"/>
                    <a:pt x="105283" y="146685"/>
                  </a:cubicBezTo>
                  <a:lnTo>
                    <a:pt x="95885" y="149987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30048"/>
                  </a:cubicBezTo>
                  <a:lnTo>
                    <a:pt x="15621" y="122682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233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718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352"/>
                  </a:cubicBezTo>
                  <a:lnTo>
                    <a:pt x="136906" y="29718"/>
                  </a:lnTo>
                  <a:cubicBezTo>
                    <a:pt x="142494" y="37973"/>
                    <a:pt x="144780" y="42418"/>
                    <a:pt x="146685" y="46990"/>
                  </a:cubicBezTo>
                  <a:lnTo>
                    <a:pt x="149987" y="56388"/>
                  </a:lnTo>
                  <a:cubicBezTo>
                    <a:pt x="151892" y="66167"/>
                    <a:pt x="152400" y="71120"/>
                    <a:pt x="152400" y="7620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48382" y="5579897"/>
            <a:ext cx="152400" cy="152400"/>
            <a:chOff x="0" y="0"/>
            <a:chExt cx="152400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233"/>
                  </a:lnTo>
                  <a:cubicBezTo>
                    <a:pt x="149987" y="96012"/>
                    <a:pt x="148463" y="100838"/>
                    <a:pt x="146558" y="105410"/>
                  </a:cubicBezTo>
                  <a:lnTo>
                    <a:pt x="142367" y="114427"/>
                  </a:lnTo>
                  <a:cubicBezTo>
                    <a:pt x="136779" y="122682"/>
                    <a:pt x="133604" y="126619"/>
                    <a:pt x="130048" y="130175"/>
                  </a:cubicBezTo>
                  <a:lnTo>
                    <a:pt x="122682" y="136906"/>
                  </a:lnTo>
                  <a:cubicBezTo>
                    <a:pt x="114300" y="142494"/>
                    <a:pt x="109982" y="144780"/>
                    <a:pt x="105283" y="146685"/>
                  </a:cubicBezTo>
                  <a:lnTo>
                    <a:pt x="95885" y="149987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233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718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479"/>
                  </a:cubicBezTo>
                  <a:lnTo>
                    <a:pt x="136906" y="29845"/>
                  </a:lnTo>
                  <a:cubicBezTo>
                    <a:pt x="142494" y="38100"/>
                    <a:pt x="144780" y="42545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48382" y="7694447"/>
            <a:ext cx="152400" cy="152400"/>
            <a:chOff x="0" y="0"/>
            <a:chExt cx="152400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76200"/>
                  </a:moveTo>
                  <a:lnTo>
                    <a:pt x="151892" y="86233"/>
                  </a:lnTo>
                  <a:cubicBezTo>
                    <a:pt x="149987" y="96012"/>
                    <a:pt x="148463" y="100838"/>
                    <a:pt x="146558" y="105410"/>
                  </a:cubicBezTo>
                  <a:lnTo>
                    <a:pt x="142367" y="114427"/>
                  </a:lnTo>
                  <a:cubicBezTo>
                    <a:pt x="136779" y="122809"/>
                    <a:pt x="133604" y="126619"/>
                    <a:pt x="130048" y="130175"/>
                  </a:cubicBezTo>
                  <a:lnTo>
                    <a:pt x="122682" y="136906"/>
                  </a:lnTo>
                  <a:cubicBezTo>
                    <a:pt x="114300" y="142494"/>
                    <a:pt x="109982" y="144780"/>
                    <a:pt x="105283" y="146685"/>
                  </a:cubicBezTo>
                  <a:lnTo>
                    <a:pt x="95885" y="149987"/>
                  </a:lnTo>
                  <a:cubicBezTo>
                    <a:pt x="86106" y="151892"/>
                    <a:pt x="81153" y="152400"/>
                    <a:pt x="76200" y="152400"/>
                  </a:cubicBezTo>
                  <a:lnTo>
                    <a:pt x="66294" y="151892"/>
                  </a:lnTo>
                  <a:cubicBezTo>
                    <a:pt x="56515" y="149987"/>
                    <a:pt x="51689" y="148463"/>
                    <a:pt x="47117" y="146558"/>
                  </a:cubicBezTo>
                  <a:lnTo>
                    <a:pt x="38100" y="142240"/>
                  </a:lnTo>
                  <a:cubicBezTo>
                    <a:pt x="29718" y="136652"/>
                    <a:pt x="25908" y="133477"/>
                    <a:pt x="22352" y="129921"/>
                  </a:cubicBezTo>
                  <a:lnTo>
                    <a:pt x="15621" y="122555"/>
                  </a:lnTo>
                  <a:cubicBezTo>
                    <a:pt x="10033" y="114427"/>
                    <a:pt x="7747" y="109982"/>
                    <a:pt x="5842" y="105410"/>
                  </a:cubicBezTo>
                  <a:lnTo>
                    <a:pt x="2413" y="96012"/>
                  </a:lnTo>
                  <a:cubicBezTo>
                    <a:pt x="508" y="86233"/>
                    <a:pt x="0" y="81153"/>
                    <a:pt x="0" y="76200"/>
                  </a:cubicBezTo>
                  <a:lnTo>
                    <a:pt x="508" y="66294"/>
                  </a:lnTo>
                  <a:cubicBezTo>
                    <a:pt x="2413" y="56388"/>
                    <a:pt x="3937" y="51689"/>
                    <a:pt x="5842" y="46990"/>
                  </a:cubicBezTo>
                  <a:lnTo>
                    <a:pt x="10160" y="37973"/>
                  </a:lnTo>
                  <a:cubicBezTo>
                    <a:pt x="15748" y="29718"/>
                    <a:pt x="18923" y="25781"/>
                    <a:pt x="22479" y="22225"/>
                  </a:cubicBezTo>
                  <a:lnTo>
                    <a:pt x="29845" y="15494"/>
                  </a:lnTo>
                  <a:cubicBezTo>
                    <a:pt x="37973" y="10033"/>
                    <a:pt x="42418" y="7747"/>
                    <a:pt x="46990" y="5842"/>
                  </a:cubicBezTo>
                  <a:lnTo>
                    <a:pt x="56388" y="2413"/>
                  </a:lnTo>
                  <a:cubicBezTo>
                    <a:pt x="66294" y="508"/>
                    <a:pt x="71247" y="0"/>
                    <a:pt x="76200" y="0"/>
                  </a:cubicBezTo>
                  <a:lnTo>
                    <a:pt x="86106" y="508"/>
                  </a:lnTo>
                  <a:cubicBezTo>
                    <a:pt x="96012" y="2413"/>
                    <a:pt x="100711" y="3937"/>
                    <a:pt x="105410" y="5842"/>
                  </a:cubicBezTo>
                  <a:lnTo>
                    <a:pt x="114427" y="10160"/>
                  </a:lnTo>
                  <a:cubicBezTo>
                    <a:pt x="122809" y="15748"/>
                    <a:pt x="126619" y="18923"/>
                    <a:pt x="130175" y="22352"/>
                  </a:cubicBezTo>
                  <a:lnTo>
                    <a:pt x="136906" y="29718"/>
                  </a:lnTo>
                  <a:cubicBezTo>
                    <a:pt x="142494" y="37973"/>
                    <a:pt x="144780" y="42418"/>
                    <a:pt x="146685" y="47117"/>
                  </a:cubicBezTo>
                  <a:lnTo>
                    <a:pt x="149987" y="56515"/>
                  </a:lnTo>
                  <a:cubicBezTo>
                    <a:pt x="151892" y="66294"/>
                    <a:pt x="152400" y="71247"/>
                    <a:pt x="152400" y="76327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380220" y="691744"/>
            <a:ext cx="4258580" cy="1018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05"/>
              </a:lnSpc>
            </a:pPr>
            <a:r>
              <a:rPr lang="en-US" sz="6075" spc="36" dirty="0">
                <a:solidFill>
                  <a:srgbClr val="FFFFFF"/>
                </a:solidFill>
                <a:latin typeface="Open Sans"/>
              </a:rPr>
              <a:t>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6580" y="2187807"/>
            <a:ext cx="13271649" cy="686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8"/>
              </a:lnSpc>
            </a:pPr>
            <a:r>
              <a:rPr lang="en-US" sz="3462" spc="58">
                <a:solidFill>
                  <a:srgbClr val="FFFFFF"/>
                </a:solidFill>
                <a:latin typeface="Open Sans"/>
              </a:rPr>
              <a:t>Language translation using Recurrent Neural Networks (RNNs) is a powerful and effective approach to automatic translation between languages.</a:t>
            </a:r>
          </a:p>
          <a:p>
            <a:pPr algn="just">
              <a:lnSpc>
                <a:spcPts val="4158"/>
              </a:lnSpc>
            </a:pPr>
            <a:r>
              <a:rPr lang="en-US" sz="3462" spc="20">
                <a:solidFill>
                  <a:srgbClr val="FFFFFF"/>
                </a:solidFill>
                <a:latin typeface="Open Sans"/>
              </a:rPr>
              <a:t>RNN-based translation models excel at capturing sequential dependencies and nuances in language, enabling accurate and fluent translations.</a:t>
            </a:r>
          </a:p>
          <a:p>
            <a:pPr algn="just">
              <a:lnSpc>
                <a:spcPts val="4158"/>
              </a:lnSpc>
            </a:pPr>
            <a:r>
              <a:rPr lang="en-US" sz="3462" spc="20">
                <a:solidFill>
                  <a:srgbClr val="FFFFFF"/>
                </a:solidFill>
                <a:latin typeface="Open Sans"/>
              </a:rPr>
              <a:t>The encoder-decoder architecture, combined with attention mechanisms, allows RNNs to handle variable-length input and output sequences, facilitating translation of texts of varying complexities.</a:t>
            </a:r>
          </a:p>
          <a:p>
            <a:pPr algn="just">
              <a:lnSpc>
                <a:spcPts val="4158"/>
              </a:lnSpc>
            </a:pPr>
            <a:r>
              <a:rPr lang="en-US" sz="3462" spc="76">
                <a:solidFill>
                  <a:srgbClr val="FFFFFF"/>
                </a:solidFill>
                <a:latin typeface="Open Sans"/>
              </a:rPr>
              <a:t>RNN-based language translation systems play a crucial role in bridging language barriers and fostering global communication and understanding.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16412"/>
            <a:ext cx="18270474" cy="10270588"/>
          </a:xfrm>
          <a:custGeom>
            <a:avLst/>
            <a:gdLst/>
            <a:ahLst/>
            <a:cxnLst/>
            <a:rect l="l" t="t" r="r" b="b"/>
            <a:pathLst>
              <a:path w="18270474" h="10270588">
                <a:moveTo>
                  <a:pt x="0" y="0"/>
                </a:moveTo>
                <a:lnTo>
                  <a:pt x="18270474" y="0"/>
                </a:lnTo>
                <a:lnTo>
                  <a:pt x="18270474" y="10270588"/>
                </a:lnTo>
                <a:lnTo>
                  <a:pt x="0" y="1027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" b="-1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54034" y="4153776"/>
            <a:ext cx="11538366" cy="851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spc="10" dirty="0">
                <a:solidFill>
                  <a:srgbClr val="FFFEFE"/>
                </a:solidFill>
                <a:latin typeface="Open Sans Bold"/>
              </a:rPr>
              <a:t>Thank You for your kind attention.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617531" y="3204439"/>
            <a:ext cx="133350" cy="133350"/>
            <a:chOff x="0" y="0"/>
            <a:chExt cx="133350" cy="1333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191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202" y="128270"/>
                  </a:cubicBezTo>
                  <a:lnTo>
                    <a:pt x="83947" y="131191"/>
                  </a:lnTo>
                  <a:cubicBezTo>
                    <a:pt x="75311" y="132842"/>
                    <a:pt x="70993" y="133350"/>
                    <a:pt x="66675" y="133350"/>
                  </a:cubicBezTo>
                  <a:lnTo>
                    <a:pt x="57912" y="132969"/>
                  </a:lnTo>
                  <a:cubicBezTo>
                    <a:pt x="49276" y="131318"/>
                    <a:pt x="45212" y="130048"/>
                    <a:pt x="41148" y="128270"/>
                  </a:cubicBezTo>
                  <a:lnTo>
                    <a:pt x="33274" y="124587"/>
                  </a:lnTo>
                  <a:cubicBezTo>
                    <a:pt x="26035" y="119761"/>
                    <a:pt x="22606" y="116967"/>
                    <a:pt x="19558" y="113919"/>
                  </a:cubicBezTo>
                  <a:lnTo>
                    <a:pt x="13716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159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148"/>
                  </a:cubicBezTo>
                  <a:lnTo>
                    <a:pt x="131191" y="49403"/>
                  </a:lnTo>
                  <a:cubicBezTo>
                    <a:pt x="132969" y="58039"/>
                    <a:pt x="133350" y="62357"/>
                    <a:pt x="133350" y="6667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17531" y="4671289"/>
            <a:ext cx="133350" cy="133350"/>
            <a:chOff x="0" y="0"/>
            <a:chExt cx="133350" cy="1333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191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202" y="128270"/>
                  </a:cubicBezTo>
                  <a:lnTo>
                    <a:pt x="83947" y="131191"/>
                  </a:lnTo>
                  <a:cubicBezTo>
                    <a:pt x="75311" y="132969"/>
                    <a:pt x="70993" y="133350"/>
                    <a:pt x="66675" y="133350"/>
                  </a:cubicBezTo>
                  <a:lnTo>
                    <a:pt x="57912" y="132969"/>
                  </a:lnTo>
                  <a:cubicBezTo>
                    <a:pt x="49276" y="131191"/>
                    <a:pt x="45212" y="130048"/>
                    <a:pt x="41148" y="128270"/>
                  </a:cubicBezTo>
                  <a:lnTo>
                    <a:pt x="33274" y="124587"/>
                  </a:lnTo>
                  <a:cubicBezTo>
                    <a:pt x="26035" y="119761"/>
                    <a:pt x="22606" y="116967"/>
                    <a:pt x="19558" y="113919"/>
                  </a:cubicBezTo>
                  <a:lnTo>
                    <a:pt x="13716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159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032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148"/>
                  </a:cubicBezTo>
                  <a:lnTo>
                    <a:pt x="131191" y="49403"/>
                  </a:lnTo>
                  <a:cubicBezTo>
                    <a:pt x="132969" y="58039"/>
                    <a:pt x="133350" y="62357"/>
                    <a:pt x="133350" y="66675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617531" y="6623914"/>
            <a:ext cx="133350" cy="133350"/>
            <a:chOff x="0" y="0"/>
            <a:chExt cx="133350" cy="133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lnTo>
                    <a:pt x="132969" y="75438"/>
                  </a:lnTo>
                  <a:cubicBezTo>
                    <a:pt x="131191" y="84074"/>
                    <a:pt x="130048" y="88138"/>
                    <a:pt x="128270" y="92202"/>
                  </a:cubicBezTo>
                  <a:lnTo>
                    <a:pt x="124587" y="100076"/>
                  </a:lnTo>
                  <a:cubicBezTo>
                    <a:pt x="119761" y="107315"/>
                    <a:pt x="116967" y="110744"/>
                    <a:pt x="113919" y="113792"/>
                  </a:cubicBezTo>
                  <a:lnTo>
                    <a:pt x="107442" y="119634"/>
                  </a:lnTo>
                  <a:cubicBezTo>
                    <a:pt x="100203" y="124460"/>
                    <a:pt x="96266" y="126492"/>
                    <a:pt x="92202" y="128270"/>
                  </a:cubicBezTo>
                  <a:lnTo>
                    <a:pt x="83947" y="131191"/>
                  </a:lnTo>
                  <a:cubicBezTo>
                    <a:pt x="75311" y="132969"/>
                    <a:pt x="70993" y="133350"/>
                    <a:pt x="66675" y="133350"/>
                  </a:cubicBezTo>
                  <a:lnTo>
                    <a:pt x="57912" y="132969"/>
                  </a:lnTo>
                  <a:cubicBezTo>
                    <a:pt x="49276" y="131191"/>
                    <a:pt x="45212" y="130048"/>
                    <a:pt x="41148" y="128270"/>
                  </a:cubicBezTo>
                  <a:lnTo>
                    <a:pt x="33274" y="124587"/>
                  </a:lnTo>
                  <a:cubicBezTo>
                    <a:pt x="26035" y="119761"/>
                    <a:pt x="22606" y="116967"/>
                    <a:pt x="19558" y="113919"/>
                  </a:cubicBezTo>
                  <a:lnTo>
                    <a:pt x="13716" y="107442"/>
                  </a:lnTo>
                  <a:cubicBezTo>
                    <a:pt x="8763" y="100076"/>
                    <a:pt x="6731" y="96266"/>
                    <a:pt x="5080" y="92202"/>
                  </a:cubicBezTo>
                  <a:lnTo>
                    <a:pt x="2159" y="83947"/>
                  </a:lnTo>
                  <a:cubicBezTo>
                    <a:pt x="381" y="75438"/>
                    <a:pt x="0" y="70993"/>
                    <a:pt x="0" y="66675"/>
                  </a:cubicBezTo>
                  <a:lnTo>
                    <a:pt x="381" y="57912"/>
                  </a:lnTo>
                  <a:cubicBezTo>
                    <a:pt x="2159" y="49276"/>
                    <a:pt x="3302" y="45212"/>
                    <a:pt x="5080" y="41148"/>
                  </a:cubicBezTo>
                  <a:lnTo>
                    <a:pt x="8763" y="33274"/>
                  </a:lnTo>
                  <a:cubicBezTo>
                    <a:pt x="13589" y="26035"/>
                    <a:pt x="16383" y="22606"/>
                    <a:pt x="19431" y="19558"/>
                  </a:cubicBezTo>
                  <a:lnTo>
                    <a:pt x="25908" y="13716"/>
                  </a:lnTo>
                  <a:cubicBezTo>
                    <a:pt x="33274" y="8763"/>
                    <a:pt x="37084" y="6731"/>
                    <a:pt x="41148" y="5080"/>
                  </a:cubicBezTo>
                  <a:lnTo>
                    <a:pt x="49403" y="2159"/>
                  </a:lnTo>
                  <a:cubicBezTo>
                    <a:pt x="57912" y="381"/>
                    <a:pt x="62357" y="0"/>
                    <a:pt x="66675" y="0"/>
                  </a:cubicBezTo>
                  <a:lnTo>
                    <a:pt x="75438" y="381"/>
                  </a:lnTo>
                  <a:cubicBezTo>
                    <a:pt x="84074" y="2159"/>
                    <a:pt x="88138" y="3302"/>
                    <a:pt x="92202" y="5080"/>
                  </a:cubicBezTo>
                  <a:lnTo>
                    <a:pt x="100076" y="8763"/>
                  </a:lnTo>
                  <a:cubicBezTo>
                    <a:pt x="107315" y="13589"/>
                    <a:pt x="110744" y="16383"/>
                    <a:pt x="113792" y="19431"/>
                  </a:cubicBezTo>
                  <a:lnTo>
                    <a:pt x="119634" y="25908"/>
                  </a:lnTo>
                  <a:cubicBezTo>
                    <a:pt x="124460" y="33147"/>
                    <a:pt x="126492" y="37084"/>
                    <a:pt x="128270" y="41148"/>
                  </a:cubicBezTo>
                  <a:lnTo>
                    <a:pt x="131191" y="49403"/>
                  </a:lnTo>
                  <a:cubicBezTo>
                    <a:pt x="132969" y="58039"/>
                    <a:pt x="133350" y="62357"/>
                    <a:pt x="133350" y="66675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144000" y="572519"/>
            <a:ext cx="4107952" cy="95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spc="32">
                <a:solidFill>
                  <a:srgbClr val="FFFFFF"/>
                </a:solidFill>
                <a:latin typeface="Open Sans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1381" y="2959760"/>
            <a:ext cx="11220431" cy="4410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43"/>
              </a:lnSpc>
            </a:pPr>
            <a:r>
              <a:rPr lang="en-US" sz="3150" spc="18">
                <a:solidFill>
                  <a:srgbClr val="FFFFFF"/>
                </a:solidFill>
                <a:latin typeface="Open Sans"/>
              </a:rPr>
              <a:t>Language translation is crucial for communication across different linguistic communities, fostering collaboration and understanding.</a:t>
            </a:r>
          </a:p>
          <a:p>
            <a:pPr algn="just">
              <a:lnSpc>
                <a:spcPts val="3843"/>
              </a:lnSpc>
            </a:pPr>
            <a:r>
              <a:rPr lang="en-US" sz="3150" spc="50">
                <a:solidFill>
                  <a:srgbClr val="FFFFFF"/>
                </a:solidFill>
                <a:latin typeface="Open Sans"/>
              </a:rPr>
              <a:t>This project aims to develop a machine translation system capable of translating English sentences to French using state-of-the-art deep learning techniques, specifically Recurrent Neural Networks (RNNs).</a:t>
            </a:r>
          </a:p>
          <a:p>
            <a:pPr algn="just">
              <a:lnSpc>
                <a:spcPts val="3843"/>
              </a:lnSpc>
            </a:pPr>
            <a:r>
              <a:rPr lang="en-US" sz="3150" spc="94">
                <a:solidFill>
                  <a:srgbClr val="FFFFFF"/>
                </a:solidFill>
                <a:latin typeface="Open Sans"/>
              </a:rPr>
              <a:t>Recurrent Neural Networks (RNNs) as a powerful tool for sequence-to-sequence tasks like language translation.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81973" y="2141210"/>
            <a:ext cx="104775" cy="104775"/>
            <a:chOff x="0" y="0"/>
            <a:chExt cx="104775" cy="104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735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81973" y="2931785"/>
            <a:ext cx="104775" cy="104775"/>
            <a:chOff x="0" y="0"/>
            <a:chExt cx="104775" cy="104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735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1973" y="3712835"/>
            <a:ext cx="104775" cy="104775"/>
            <a:chOff x="0" y="0"/>
            <a:chExt cx="104775" cy="1047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735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81973" y="4493885"/>
            <a:ext cx="104775" cy="104775"/>
            <a:chOff x="0" y="0"/>
            <a:chExt cx="104775" cy="104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735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652588" y="6164351"/>
            <a:ext cx="5353050" cy="1838325"/>
          </a:xfrm>
          <a:custGeom>
            <a:avLst/>
            <a:gdLst/>
            <a:ahLst/>
            <a:cxnLst/>
            <a:rect l="l" t="t" r="r" b="b"/>
            <a:pathLst>
              <a:path w="5353050" h="1838325">
                <a:moveTo>
                  <a:pt x="0" y="0"/>
                </a:moveTo>
                <a:lnTo>
                  <a:pt x="5353050" y="0"/>
                </a:lnTo>
                <a:lnTo>
                  <a:pt x="5353050" y="1838325"/>
                </a:lnTo>
                <a:lnTo>
                  <a:pt x="0" y="1838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162299" y="951586"/>
            <a:ext cx="5362575" cy="4019550"/>
          </a:xfrm>
          <a:custGeom>
            <a:avLst/>
            <a:gdLst/>
            <a:ahLst/>
            <a:cxnLst/>
            <a:rect l="l" t="t" r="r" b="b"/>
            <a:pathLst>
              <a:path w="5362575" h="4019550">
                <a:moveTo>
                  <a:pt x="0" y="0"/>
                </a:moveTo>
                <a:lnTo>
                  <a:pt x="5362575" y="0"/>
                </a:lnTo>
                <a:lnTo>
                  <a:pt x="5362575" y="4019550"/>
                </a:lnTo>
                <a:lnTo>
                  <a:pt x="0" y="4019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62299" y="6087018"/>
            <a:ext cx="5248275" cy="3829050"/>
          </a:xfrm>
          <a:custGeom>
            <a:avLst/>
            <a:gdLst/>
            <a:ahLst/>
            <a:cxnLst/>
            <a:rect l="l" t="t" r="r" b="b"/>
            <a:pathLst>
              <a:path w="5248275" h="3829050">
                <a:moveTo>
                  <a:pt x="0" y="0"/>
                </a:moveTo>
                <a:lnTo>
                  <a:pt x="5248275" y="0"/>
                </a:lnTo>
                <a:lnTo>
                  <a:pt x="5248275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395239" y="3752869"/>
            <a:ext cx="2144401" cy="2206200"/>
            <a:chOff x="0" y="0"/>
            <a:chExt cx="2144395" cy="2206206"/>
          </a:xfrm>
        </p:grpSpPr>
        <p:sp>
          <p:nvSpPr>
            <p:cNvPr id="17" name="Freeform 17"/>
            <p:cNvSpPr/>
            <p:nvPr/>
          </p:nvSpPr>
          <p:spPr>
            <a:xfrm>
              <a:off x="63500" y="297053"/>
              <a:ext cx="1793494" cy="1845691"/>
            </a:xfrm>
            <a:custGeom>
              <a:avLst/>
              <a:gdLst/>
              <a:ahLst/>
              <a:cxnLst/>
              <a:rect l="l" t="t" r="r" b="b"/>
              <a:pathLst>
                <a:path w="1793494" h="1845691">
                  <a:moveTo>
                    <a:pt x="1589405" y="0"/>
                  </a:moveTo>
                  <a:lnTo>
                    <a:pt x="0" y="1649095"/>
                  </a:lnTo>
                  <a:lnTo>
                    <a:pt x="203962" y="1845691"/>
                  </a:lnTo>
                  <a:lnTo>
                    <a:pt x="1793494" y="196596"/>
                  </a:lnTo>
                  <a:lnTo>
                    <a:pt x="15894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63500" y="297053"/>
              <a:ext cx="1793494" cy="1845691"/>
            </a:xfrm>
            <a:custGeom>
              <a:avLst/>
              <a:gdLst/>
              <a:ahLst/>
              <a:cxnLst/>
              <a:rect l="l" t="t" r="r" b="b"/>
              <a:pathLst>
                <a:path w="1793494" h="1845691">
                  <a:moveTo>
                    <a:pt x="1589405" y="0"/>
                  </a:moveTo>
                  <a:lnTo>
                    <a:pt x="0" y="1649095"/>
                  </a:lnTo>
                  <a:lnTo>
                    <a:pt x="203962" y="1845691"/>
                  </a:lnTo>
                  <a:lnTo>
                    <a:pt x="1793494" y="196596"/>
                  </a:lnTo>
                  <a:lnTo>
                    <a:pt x="1589405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01319" y="63373"/>
              <a:ext cx="1179449" cy="1187069"/>
            </a:xfrm>
            <a:custGeom>
              <a:avLst/>
              <a:gdLst/>
              <a:ahLst/>
              <a:cxnLst/>
              <a:rect l="l" t="t" r="r" b="b"/>
              <a:pathLst>
                <a:path w="1179449" h="1187069">
                  <a:moveTo>
                    <a:pt x="51816" y="501142"/>
                  </a:moveTo>
                  <a:lnTo>
                    <a:pt x="713613" y="1139063"/>
                  </a:lnTo>
                  <a:cubicBezTo>
                    <a:pt x="724535" y="1149604"/>
                    <a:pt x="736600" y="1158494"/>
                    <a:pt x="749808" y="1165733"/>
                  </a:cubicBezTo>
                  <a:lnTo>
                    <a:pt x="791718" y="1181989"/>
                  </a:lnTo>
                  <a:cubicBezTo>
                    <a:pt x="806450" y="1185545"/>
                    <a:pt x="821309" y="1187069"/>
                    <a:pt x="836422" y="1186561"/>
                  </a:cubicBezTo>
                  <a:lnTo>
                    <a:pt x="880745" y="1179195"/>
                  </a:lnTo>
                  <a:cubicBezTo>
                    <a:pt x="895223" y="1174750"/>
                    <a:pt x="908812" y="1168527"/>
                    <a:pt x="921639" y="1160399"/>
                  </a:cubicBezTo>
                  <a:lnTo>
                    <a:pt x="956183" y="1131570"/>
                  </a:lnTo>
                  <a:cubicBezTo>
                    <a:pt x="966343" y="1120394"/>
                    <a:pt x="974979" y="1108075"/>
                    <a:pt x="981964" y="1094613"/>
                  </a:cubicBezTo>
                  <a:lnTo>
                    <a:pt x="997077" y="1052195"/>
                  </a:lnTo>
                  <a:lnTo>
                    <a:pt x="1175766" y="204089"/>
                  </a:lnTo>
                  <a:cubicBezTo>
                    <a:pt x="1177163" y="197104"/>
                    <a:pt x="1178179" y="189992"/>
                    <a:pt x="1178814" y="182880"/>
                  </a:cubicBezTo>
                  <a:lnTo>
                    <a:pt x="1179449" y="168656"/>
                  </a:lnTo>
                  <a:cubicBezTo>
                    <a:pt x="1178814" y="154432"/>
                    <a:pt x="1178052" y="147320"/>
                    <a:pt x="1176782" y="140335"/>
                  </a:cubicBezTo>
                  <a:lnTo>
                    <a:pt x="1173861" y="126365"/>
                  </a:lnTo>
                  <a:cubicBezTo>
                    <a:pt x="1169670" y="112649"/>
                    <a:pt x="1167130" y="106045"/>
                    <a:pt x="1164209" y="99568"/>
                  </a:cubicBezTo>
                  <a:lnTo>
                    <a:pt x="1157859" y="86741"/>
                  </a:lnTo>
                  <a:cubicBezTo>
                    <a:pt x="1150366" y="74549"/>
                    <a:pt x="1146302" y="68707"/>
                    <a:pt x="1141857" y="63246"/>
                  </a:cubicBezTo>
                  <a:lnTo>
                    <a:pt x="1132587" y="52451"/>
                  </a:lnTo>
                  <a:cubicBezTo>
                    <a:pt x="1122300" y="42545"/>
                    <a:pt x="1116838" y="37973"/>
                    <a:pt x="1111123" y="33655"/>
                  </a:cubicBezTo>
                  <a:lnTo>
                    <a:pt x="1099693" y="25527"/>
                  </a:lnTo>
                  <a:cubicBezTo>
                    <a:pt x="1087247" y="18542"/>
                    <a:pt x="1080897" y="15367"/>
                    <a:pt x="1074293" y="12700"/>
                  </a:cubicBezTo>
                  <a:lnTo>
                    <a:pt x="1060831" y="7747"/>
                  </a:lnTo>
                  <a:cubicBezTo>
                    <a:pt x="1046988" y="4064"/>
                    <a:pt x="1040003" y="2667"/>
                    <a:pt x="1033018" y="1651"/>
                  </a:cubicBezTo>
                  <a:lnTo>
                    <a:pt x="1018794" y="127"/>
                  </a:lnTo>
                  <a:cubicBezTo>
                    <a:pt x="1004570" y="0"/>
                    <a:pt x="997331" y="381"/>
                    <a:pt x="990346" y="1143"/>
                  </a:cubicBezTo>
                  <a:lnTo>
                    <a:pt x="976249" y="3302"/>
                  </a:lnTo>
                  <a:lnTo>
                    <a:pt x="128397" y="214884"/>
                  </a:lnTo>
                  <a:cubicBezTo>
                    <a:pt x="113792" y="218567"/>
                    <a:pt x="99822" y="224155"/>
                    <a:pt x="86614" y="231521"/>
                  </a:cubicBezTo>
                  <a:lnTo>
                    <a:pt x="50673" y="258572"/>
                  </a:lnTo>
                  <a:cubicBezTo>
                    <a:pt x="39878" y="269240"/>
                    <a:pt x="30734" y="281051"/>
                    <a:pt x="23114" y="294005"/>
                  </a:cubicBezTo>
                  <a:lnTo>
                    <a:pt x="5842" y="335534"/>
                  </a:lnTo>
                  <a:cubicBezTo>
                    <a:pt x="1905" y="350139"/>
                    <a:pt x="0" y="364998"/>
                    <a:pt x="127" y="380111"/>
                  </a:cubicBezTo>
                  <a:lnTo>
                    <a:pt x="6350" y="424561"/>
                  </a:lnTo>
                  <a:cubicBezTo>
                    <a:pt x="10414" y="439166"/>
                    <a:pt x="16256" y="452882"/>
                    <a:pt x="24003" y="465836"/>
                  </a:cubicBezTo>
                  <a:lnTo>
                    <a:pt x="51816" y="501015"/>
                  </a:lnTo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205548" y="7077485"/>
            <a:ext cx="2643511" cy="1416129"/>
            <a:chOff x="0" y="0"/>
            <a:chExt cx="2643505" cy="1416139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2179701" cy="983996"/>
            </a:xfrm>
            <a:custGeom>
              <a:avLst/>
              <a:gdLst/>
              <a:ahLst/>
              <a:cxnLst/>
              <a:rect l="l" t="t" r="r" b="b"/>
              <a:pathLst>
                <a:path w="2179701" h="983996">
                  <a:moveTo>
                    <a:pt x="91821" y="0"/>
                  </a:moveTo>
                  <a:lnTo>
                    <a:pt x="0" y="267970"/>
                  </a:lnTo>
                  <a:lnTo>
                    <a:pt x="2087753" y="983996"/>
                  </a:lnTo>
                  <a:lnTo>
                    <a:pt x="2179701" y="716026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63500" y="63500"/>
              <a:ext cx="2179701" cy="983996"/>
            </a:xfrm>
            <a:custGeom>
              <a:avLst/>
              <a:gdLst/>
              <a:ahLst/>
              <a:cxnLst/>
              <a:rect l="l" t="t" r="r" b="b"/>
              <a:pathLst>
                <a:path w="2179701" h="983996">
                  <a:moveTo>
                    <a:pt x="91821" y="0"/>
                  </a:moveTo>
                  <a:lnTo>
                    <a:pt x="0" y="267970"/>
                  </a:lnTo>
                  <a:lnTo>
                    <a:pt x="2087753" y="983996"/>
                  </a:lnTo>
                  <a:lnTo>
                    <a:pt x="2179701" y="716026"/>
                  </a:lnTo>
                  <a:lnTo>
                    <a:pt x="91821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397762" y="144780"/>
              <a:ext cx="1182370" cy="1207643"/>
            </a:xfrm>
            <a:custGeom>
              <a:avLst/>
              <a:gdLst/>
              <a:ahLst/>
              <a:cxnLst/>
              <a:rect l="l" t="t" r="r" b="b"/>
              <a:pathLst>
                <a:path w="1182370" h="1207643">
                  <a:moveTo>
                    <a:pt x="307086" y="113665"/>
                  </a:moveTo>
                  <a:lnTo>
                    <a:pt x="8890" y="983234"/>
                  </a:lnTo>
                  <a:cubicBezTo>
                    <a:pt x="3937" y="997585"/>
                    <a:pt x="1016" y="1012190"/>
                    <a:pt x="0" y="1027303"/>
                  </a:cubicBezTo>
                  <a:lnTo>
                    <a:pt x="3048" y="1072134"/>
                  </a:lnTo>
                  <a:cubicBezTo>
                    <a:pt x="6096" y="1086993"/>
                    <a:pt x="10922" y="1101090"/>
                    <a:pt x="17780" y="1114679"/>
                  </a:cubicBezTo>
                  <a:lnTo>
                    <a:pt x="43180" y="1151763"/>
                  </a:lnTo>
                  <a:cubicBezTo>
                    <a:pt x="53340" y="1162939"/>
                    <a:pt x="64770" y="1172718"/>
                    <a:pt x="77470" y="1180846"/>
                  </a:cubicBezTo>
                  <a:lnTo>
                    <a:pt x="118237" y="1199896"/>
                  </a:lnTo>
                  <a:cubicBezTo>
                    <a:pt x="132715" y="1204468"/>
                    <a:pt x="147447" y="1207008"/>
                    <a:pt x="162560" y="1207643"/>
                  </a:cubicBezTo>
                  <a:lnTo>
                    <a:pt x="207391" y="1203452"/>
                  </a:lnTo>
                  <a:lnTo>
                    <a:pt x="1051433" y="1006729"/>
                  </a:lnTo>
                  <a:cubicBezTo>
                    <a:pt x="1058418" y="1005078"/>
                    <a:pt x="1065149" y="1003046"/>
                    <a:pt x="1071880" y="1000506"/>
                  </a:cubicBezTo>
                  <a:lnTo>
                    <a:pt x="1085088" y="995045"/>
                  </a:lnTo>
                  <a:cubicBezTo>
                    <a:pt x="1097788" y="988441"/>
                    <a:pt x="1103884" y="984758"/>
                    <a:pt x="1109726" y="980567"/>
                  </a:cubicBezTo>
                  <a:lnTo>
                    <a:pt x="1121156" y="972058"/>
                  </a:lnTo>
                  <a:cubicBezTo>
                    <a:pt x="1131697" y="962533"/>
                    <a:pt x="1136777" y="957326"/>
                    <a:pt x="1141349" y="951992"/>
                  </a:cubicBezTo>
                  <a:lnTo>
                    <a:pt x="1150239" y="940816"/>
                  </a:lnTo>
                  <a:cubicBezTo>
                    <a:pt x="1158113" y="928878"/>
                    <a:pt x="1161669" y="922655"/>
                    <a:pt x="1164844" y="916305"/>
                  </a:cubicBezTo>
                  <a:lnTo>
                    <a:pt x="1170686" y="903351"/>
                  </a:lnTo>
                  <a:cubicBezTo>
                    <a:pt x="1175258" y="889889"/>
                    <a:pt x="1177163" y="882904"/>
                    <a:pt x="1178687" y="875919"/>
                  </a:cubicBezTo>
                  <a:lnTo>
                    <a:pt x="1181100" y="861822"/>
                  </a:lnTo>
                  <a:cubicBezTo>
                    <a:pt x="1182243" y="847598"/>
                    <a:pt x="1182370" y="840486"/>
                    <a:pt x="1181989" y="833374"/>
                  </a:cubicBezTo>
                  <a:lnTo>
                    <a:pt x="1180846" y="819150"/>
                  </a:lnTo>
                  <a:cubicBezTo>
                    <a:pt x="1178306" y="805053"/>
                    <a:pt x="1176655" y="798195"/>
                    <a:pt x="1174623" y="791337"/>
                  </a:cubicBezTo>
                  <a:lnTo>
                    <a:pt x="1169924" y="777875"/>
                  </a:lnTo>
                  <a:cubicBezTo>
                    <a:pt x="1163955" y="764921"/>
                    <a:pt x="1160653" y="758571"/>
                    <a:pt x="1156970" y="752475"/>
                  </a:cubicBezTo>
                  <a:lnTo>
                    <a:pt x="1149096" y="740537"/>
                  </a:lnTo>
                  <a:lnTo>
                    <a:pt x="598932" y="61722"/>
                  </a:lnTo>
                  <a:cubicBezTo>
                    <a:pt x="589407" y="50038"/>
                    <a:pt x="578485" y="39751"/>
                    <a:pt x="566166" y="30988"/>
                  </a:cubicBezTo>
                  <a:lnTo>
                    <a:pt x="526542" y="9906"/>
                  </a:lnTo>
                  <a:cubicBezTo>
                    <a:pt x="512445" y="4699"/>
                    <a:pt x="497713" y="1270"/>
                    <a:pt x="482727" y="0"/>
                  </a:cubicBezTo>
                  <a:lnTo>
                    <a:pt x="437896" y="1905"/>
                  </a:lnTo>
                  <a:cubicBezTo>
                    <a:pt x="423037" y="4572"/>
                    <a:pt x="408686" y="9144"/>
                    <a:pt x="395097" y="15494"/>
                  </a:cubicBezTo>
                  <a:lnTo>
                    <a:pt x="357378" y="39878"/>
                  </a:lnTo>
                  <a:cubicBezTo>
                    <a:pt x="345948" y="49657"/>
                    <a:pt x="335915" y="60833"/>
                    <a:pt x="327406" y="73279"/>
                  </a:cubicBezTo>
                  <a:lnTo>
                    <a:pt x="307213" y="113411"/>
                  </a:lnTo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358198" y="1982819"/>
            <a:ext cx="5815622" cy="315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2576">
                <a:solidFill>
                  <a:srgbClr val="FFFFFF"/>
                </a:solidFill>
                <a:latin typeface="Montserrat"/>
              </a:rPr>
              <a:t>The dataset contains 2 text ﬁles - English text ﬁle and French text ﬁle. Each ﬁle contains 137860 lines of sentences.</a:t>
            </a:r>
          </a:p>
          <a:p>
            <a:pPr algn="just">
              <a:lnSpc>
                <a:spcPts val="3112"/>
              </a:lnSpc>
            </a:pPr>
            <a:r>
              <a:rPr lang="en-US" sz="2576">
                <a:solidFill>
                  <a:srgbClr val="FFFFFF"/>
                </a:solidFill>
                <a:latin typeface="Montserrat"/>
              </a:rPr>
              <a:t>English ﬁle summarized as 1823250 english words.</a:t>
            </a:r>
          </a:p>
          <a:p>
            <a:pPr algn="l">
              <a:lnSpc>
                <a:spcPts val="3112"/>
              </a:lnSpc>
            </a:pPr>
            <a:r>
              <a:rPr lang="en-US" sz="2576">
                <a:solidFill>
                  <a:srgbClr val="FFFFFF"/>
                </a:solidFill>
                <a:latin typeface="Montserrat"/>
              </a:rPr>
              <a:t>French ﬁle summarized as 1961295 french words.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2907" y="405070"/>
            <a:ext cx="2887189" cy="110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5"/>
              </a:lnSpc>
            </a:pPr>
            <a:r>
              <a:rPr lang="en-US" sz="6225" spc="49">
                <a:solidFill>
                  <a:srgbClr val="FFFFFF"/>
                </a:solidFill>
                <a:latin typeface="Open Sans"/>
              </a:rPr>
              <a:t>Dataset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43195" y="5382111"/>
            <a:ext cx="3772748" cy="71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spc="24">
                <a:solidFill>
                  <a:srgbClr val="FFFFFF"/>
                </a:solidFill>
                <a:latin typeface="Open Sans"/>
              </a:rPr>
              <a:t>English text file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16362" y="155391"/>
            <a:ext cx="3631959" cy="71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spc="24">
                <a:solidFill>
                  <a:srgbClr val="FFFFFF"/>
                </a:solidFill>
                <a:latin typeface="Open Sans"/>
              </a:rPr>
              <a:t>French text file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402" y="0"/>
            <a:ext cx="18271598" cy="10275513"/>
          </a:xfrm>
          <a:custGeom>
            <a:avLst/>
            <a:gdLst/>
            <a:ahLst/>
            <a:cxnLst/>
            <a:rect l="l" t="t" r="r" b="b"/>
            <a:pathLst>
              <a:path w="18271598" h="10275513">
                <a:moveTo>
                  <a:pt x="0" y="0"/>
                </a:moveTo>
                <a:lnTo>
                  <a:pt x="18271598" y="0"/>
                </a:lnTo>
                <a:lnTo>
                  <a:pt x="18271598" y="10275513"/>
                </a:lnTo>
                <a:lnTo>
                  <a:pt x="0" y="10275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" t="-11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6008" y="4944970"/>
            <a:ext cx="5105400" cy="4972050"/>
          </a:xfrm>
          <a:custGeom>
            <a:avLst/>
            <a:gdLst/>
            <a:ahLst/>
            <a:cxnLst/>
            <a:rect l="l" t="t" r="r" b="b"/>
            <a:pathLst>
              <a:path w="5105400" h="4972050">
                <a:moveTo>
                  <a:pt x="0" y="0"/>
                </a:moveTo>
                <a:lnTo>
                  <a:pt x="5105400" y="0"/>
                </a:lnTo>
                <a:lnTo>
                  <a:pt x="5105400" y="4972050"/>
                </a:lnTo>
                <a:lnTo>
                  <a:pt x="0" y="497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5" r="-778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10952" y="4643095"/>
            <a:ext cx="6134100" cy="5000625"/>
          </a:xfrm>
          <a:custGeom>
            <a:avLst/>
            <a:gdLst/>
            <a:ahLst/>
            <a:cxnLst/>
            <a:rect l="l" t="t" r="r" b="b"/>
            <a:pathLst>
              <a:path w="6134100" h="5000625">
                <a:moveTo>
                  <a:pt x="0" y="0"/>
                </a:moveTo>
                <a:lnTo>
                  <a:pt x="6134100" y="0"/>
                </a:lnTo>
                <a:lnTo>
                  <a:pt x="6134100" y="5000625"/>
                </a:lnTo>
                <a:lnTo>
                  <a:pt x="0" y="5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22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11408" y="1561767"/>
            <a:ext cx="5524500" cy="3350276"/>
          </a:xfrm>
          <a:custGeom>
            <a:avLst/>
            <a:gdLst/>
            <a:ahLst/>
            <a:cxnLst/>
            <a:rect l="l" t="t" r="r" b="b"/>
            <a:pathLst>
              <a:path w="5524500" h="3350276">
                <a:moveTo>
                  <a:pt x="0" y="0"/>
                </a:moveTo>
                <a:lnTo>
                  <a:pt x="5524500" y="0"/>
                </a:lnTo>
                <a:lnTo>
                  <a:pt x="5524500" y="3350275"/>
                </a:lnTo>
                <a:lnTo>
                  <a:pt x="0" y="3350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1034" b="-7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4806" y="231467"/>
            <a:ext cx="8563994" cy="1161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76"/>
              </a:lnSpc>
            </a:pPr>
            <a:r>
              <a:rPr lang="en-US" sz="6912" spc="13" dirty="0">
                <a:solidFill>
                  <a:srgbClr val="FFFFFF"/>
                </a:solidFill>
                <a:latin typeface="Open Sans Bold"/>
              </a:rPr>
              <a:t>Data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679" y="4129297"/>
            <a:ext cx="3086205" cy="71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spc="24">
                <a:solidFill>
                  <a:srgbClr val="FAF7F7"/>
                </a:solidFill>
                <a:latin typeface="Open Sans"/>
              </a:rPr>
              <a:t>Tokenization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32071" y="4824527"/>
            <a:ext cx="2093357" cy="672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spc="24" dirty="0">
                <a:solidFill>
                  <a:srgbClr val="FAF7F7"/>
                </a:solidFill>
                <a:latin typeface="Open Sans"/>
              </a:rPr>
              <a:t>Padding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8824" y="3690833"/>
            <a:ext cx="3773776" cy="672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031" spc="24" dirty="0">
                <a:solidFill>
                  <a:srgbClr val="FAF7F7"/>
                </a:solidFill>
                <a:latin typeface="Open Sans"/>
              </a:rPr>
              <a:t>Preprocessing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475089" y="2712006"/>
            <a:ext cx="104775" cy="104775"/>
            <a:chOff x="0" y="0"/>
            <a:chExt cx="104775" cy="104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451"/>
                  </a:moveTo>
                  <a:lnTo>
                    <a:pt x="104394" y="59309"/>
                  </a:lnTo>
                  <a:lnTo>
                    <a:pt x="102108" y="69342"/>
                  </a:lnTo>
                  <a:lnTo>
                    <a:pt x="97917" y="78740"/>
                  </a:lnTo>
                  <a:lnTo>
                    <a:pt x="91948" y="87122"/>
                  </a:lnTo>
                  <a:lnTo>
                    <a:pt x="84455" y="94107"/>
                  </a:lnTo>
                  <a:lnTo>
                    <a:pt x="75692" y="99568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862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75089" y="4226481"/>
            <a:ext cx="104775" cy="104775"/>
            <a:chOff x="0" y="0"/>
            <a:chExt cx="104775" cy="104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75" cy="104902"/>
            </a:xfrm>
            <a:custGeom>
              <a:avLst/>
              <a:gdLst/>
              <a:ahLst/>
              <a:cxnLst/>
              <a:rect l="l" t="t" r="r" b="b"/>
              <a:pathLst>
                <a:path w="104775" h="104902">
                  <a:moveTo>
                    <a:pt x="104775" y="52451"/>
                  </a:moveTo>
                  <a:lnTo>
                    <a:pt x="104394" y="59309"/>
                  </a:lnTo>
                  <a:lnTo>
                    <a:pt x="102108" y="69342"/>
                  </a:lnTo>
                  <a:lnTo>
                    <a:pt x="97917" y="78740"/>
                  </a:lnTo>
                  <a:lnTo>
                    <a:pt x="91948" y="87122"/>
                  </a:lnTo>
                  <a:lnTo>
                    <a:pt x="84455" y="94107"/>
                  </a:lnTo>
                  <a:lnTo>
                    <a:pt x="75692" y="99568"/>
                  </a:lnTo>
                  <a:lnTo>
                    <a:pt x="66040" y="103251"/>
                  </a:lnTo>
                  <a:lnTo>
                    <a:pt x="55880" y="104902"/>
                  </a:lnTo>
                  <a:lnTo>
                    <a:pt x="45593" y="104521"/>
                  </a:lnTo>
                  <a:lnTo>
                    <a:pt x="35560" y="102235"/>
                  </a:lnTo>
                  <a:lnTo>
                    <a:pt x="26162" y="98044"/>
                  </a:lnTo>
                  <a:lnTo>
                    <a:pt x="17780" y="92075"/>
                  </a:lnTo>
                  <a:lnTo>
                    <a:pt x="10795" y="84582"/>
                  </a:lnTo>
                  <a:lnTo>
                    <a:pt x="5334" y="75819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862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75089" y="6245781"/>
            <a:ext cx="104775" cy="104775"/>
            <a:chOff x="0" y="0"/>
            <a:chExt cx="104775" cy="1047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3124"/>
                  </a:lnTo>
                  <a:lnTo>
                    <a:pt x="55880" y="104775"/>
                  </a:lnTo>
                  <a:lnTo>
                    <a:pt x="45593" y="104394"/>
                  </a:lnTo>
                  <a:lnTo>
                    <a:pt x="35560" y="102108"/>
                  </a:lnTo>
                  <a:lnTo>
                    <a:pt x="26162" y="97917"/>
                  </a:lnTo>
                  <a:lnTo>
                    <a:pt x="17780" y="91948"/>
                  </a:lnTo>
                  <a:lnTo>
                    <a:pt x="10795" y="84455"/>
                  </a:lnTo>
                  <a:lnTo>
                    <a:pt x="5334" y="75692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862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75089" y="7760256"/>
            <a:ext cx="104775" cy="104775"/>
            <a:chOff x="0" y="0"/>
            <a:chExt cx="104775" cy="104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775" cy="104648"/>
            </a:xfrm>
            <a:custGeom>
              <a:avLst/>
              <a:gdLst/>
              <a:ahLst/>
              <a:cxnLst/>
              <a:rect l="l" t="t" r="r" b="b"/>
              <a:pathLst>
                <a:path w="104775" h="104648">
                  <a:moveTo>
                    <a:pt x="104775" y="52324"/>
                  </a:moveTo>
                  <a:lnTo>
                    <a:pt x="104394" y="59182"/>
                  </a:lnTo>
                  <a:lnTo>
                    <a:pt x="102108" y="69215"/>
                  </a:lnTo>
                  <a:lnTo>
                    <a:pt x="97917" y="78613"/>
                  </a:lnTo>
                  <a:lnTo>
                    <a:pt x="91948" y="86995"/>
                  </a:lnTo>
                  <a:lnTo>
                    <a:pt x="84455" y="93980"/>
                  </a:lnTo>
                  <a:lnTo>
                    <a:pt x="75692" y="99441"/>
                  </a:lnTo>
                  <a:lnTo>
                    <a:pt x="66040" y="102997"/>
                  </a:lnTo>
                  <a:lnTo>
                    <a:pt x="55880" y="104648"/>
                  </a:lnTo>
                  <a:lnTo>
                    <a:pt x="45593" y="104267"/>
                  </a:lnTo>
                  <a:lnTo>
                    <a:pt x="35560" y="101981"/>
                  </a:lnTo>
                  <a:lnTo>
                    <a:pt x="26162" y="97790"/>
                  </a:lnTo>
                  <a:lnTo>
                    <a:pt x="17780" y="91821"/>
                  </a:lnTo>
                  <a:lnTo>
                    <a:pt x="10795" y="84328"/>
                  </a:lnTo>
                  <a:lnTo>
                    <a:pt x="5334" y="75565"/>
                  </a:lnTo>
                  <a:lnTo>
                    <a:pt x="1651" y="66040"/>
                  </a:lnTo>
                  <a:lnTo>
                    <a:pt x="0" y="55880"/>
                  </a:lnTo>
                  <a:lnTo>
                    <a:pt x="381" y="45593"/>
                  </a:lnTo>
                  <a:lnTo>
                    <a:pt x="2667" y="35560"/>
                  </a:lnTo>
                  <a:lnTo>
                    <a:pt x="6858" y="26162"/>
                  </a:lnTo>
                  <a:lnTo>
                    <a:pt x="12827" y="17780"/>
                  </a:lnTo>
                  <a:lnTo>
                    <a:pt x="20320" y="10795"/>
                  </a:lnTo>
                  <a:lnTo>
                    <a:pt x="29210" y="5334"/>
                  </a:lnTo>
                  <a:lnTo>
                    <a:pt x="38862" y="1651"/>
                  </a:lnTo>
                  <a:lnTo>
                    <a:pt x="48895" y="0"/>
                  </a:lnTo>
                  <a:lnTo>
                    <a:pt x="59182" y="381"/>
                  </a:lnTo>
                  <a:lnTo>
                    <a:pt x="69215" y="2667"/>
                  </a:lnTo>
                  <a:lnTo>
                    <a:pt x="78613" y="6858"/>
                  </a:lnTo>
                  <a:lnTo>
                    <a:pt x="86995" y="12827"/>
                  </a:lnTo>
                  <a:lnTo>
                    <a:pt x="93980" y="20320"/>
                  </a:lnTo>
                  <a:lnTo>
                    <a:pt x="99441" y="29083"/>
                  </a:lnTo>
                  <a:lnTo>
                    <a:pt x="103124" y="38735"/>
                  </a:lnTo>
                  <a:lnTo>
                    <a:pt x="104775" y="48895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890827" y="647824"/>
            <a:ext cx="5343211" cy="155572"/>
            <a:chOff x="0" y="0"/>
            <a:chExt cx="5343208" cy="155575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5216271" cy="28575"/>
            </a:xfrm>
            <a:custGeom>
              <a:avLst/>
              <a:gdLst/>
              <a:ahLst/>
              <a:cxnLst/>
              <a:rect l="l" t="t" r="r" b="b"/>
              <a:pathLst>
                <a:path w="5216271" h="28575">
                  <a:moveTo>
                    <a:pt x="0" y="28575"/>
                  </a:moveTo>
                  <a:lnTo>
                    <a:pt x="5216271" y="28575"/>
                  </a:lnTo>
                  <a:lnTo>
                    <a:pt x="52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3500" y="63500"/>
              <a:ext cx="5216271" cy="28575"/>
            </a:xfrm>
            <a:custGeom>
              <a:avLst/>
              <a:gdLst/>
              <a:ahLst/>
              <a:cxnLst/>
              <a:rect l="l" t="t" r="r" b="b"/>
              <a:pathLst>
                <a:path w="5216271" h="28575">
                  <a:moveTo>
                    <a:pt x="0" y="28575"/>
                  </a:moveTo>
                  <a:lnTo>
                    <a:pt x="5216271" y="28575"/>
                  </a:lnTo>
                  <a:lnTo>
                    <a:pt x="52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B40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0447563" y="4026913"/>
            <a:ext cx="7515225" cy="3571875"/>
          </a:xfrm>
          <a:custGeom>
            <a:avLst/>
            <a:gdLst/>
            <a:ahLst/>
            <a:cxnLst/>
            <a:rect l="l" t="t" r="r" b="b"/>
            <a:pathLst>
              <a:path w="7515225" h="3571875">
                <a:moveTo>
                  <a:pt x="0" y="0"/>
                </a:moveTo>
                <a:lnTo>
                  <a:pt x="7515225" y="0"/>
                </a:lnTo>
                <a:lnTo>
                  <a:pt x="7515225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2" r="-253" b="-48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968616" y="1011946"/>
            <a:ext cx="9994783" cy="815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4875" spc="29" dirty="0">
                <a:solidFill>
                  <a:srgbClr val="FFAB40"/>
                </a:solidFill>
                <a:latin typeface="Open Sans"/>
              </a:rPr>
              <a:t>Recurrent Neural Network ( RNN 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3095" y="2468470"/>
            <a:ext cx="8585521" cy="704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650">
                <a:solidFill>
                  <a:srgbClr val="FFFFFF"/>
                </a:solidFill>
                <a:latin typeface="Montserrat"/>
              </a:rPr>
              <a:t>RNNs are well-suited for language translation tasks due to their ability to capture sequential dependencies in input and output sequences.</a:t>
            </a:r>
          </a:p>
          <a:p>
            <a:pPr algn="l">
              <a:lnSpc>
                <a:spcPts val="3975"/>
              </a:lnSpc>
            </a:pPr>
            <a:r>
              <a:rPr lang="en-US" sz="2650">
                <a:solidFill>
                  <a:srgbClr val="FFFFFF"/>
                </a:solidFill>
                <a:latin typeface="Montserrat"/>
              </a:rPr>
              <a:t>The recurrent nature of RNNs enables them to process variable-length input sequences, making them adaptable to different languages and sentence structures.</a:t>
            </a:r>
          </a:p>
          <a:p>
            <a:pPr algn="l">
              <a:lnSpc>
                <a:spcPts val="3975"/>
              </a:lnSpc>
            </a:pPr>
            <a:r>
              <a:rPr lang="en-US" sz="2650">
                <a:solidFill>
                  <a:srgbClr val="FFFFFF"/>
                </a:solidFill>
                <a:latin typeface="Montserrat"/>
              </a:rPr>
              <a:t>By training on large bilingual corpora, RNNs can learn complex language patterns and nuances, resulting in high-quality translation outputs. Attention mechanisms in RNN-based translation models allow the model to focus on relevant parts of the input sequence during translation, improving translation accuracy and ﬂuency.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9766" y="3049714"/>
            <a:ext cx="7969644" cy="5961316"/>
          </a:xfrm>
          <a:custGeom>
            <a:avLst/>
            <a:gdLst/>
            <a:ahLst/>
            <a:cxnLst/>
            <a:rect l="l" t="t" r="r" b="b"/>
            <a:pathLst>
              <a:path w="7969644" h="5961316">
                <a:moveTo>
                  <a:pt x="0" y="0"/>
                </a:moveTo>
                <a:lnTo>
                  <a:pt x="7969644" y="0"/>
                </a:lnTo>
                <a:lnTo>
                  <a:pt x="7969644" y="5961317"/>
                </a:lnTo>
                <a:lnTo>
                  <a:pt x="0" y="596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22" r="-38399" b="-3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10695" y="3049724"/>
            <a:ext cx="8353425" cy="5962650"/>
          </a:xfrm>
          <a:custGeom>
            <a:avLst/>
            <a:gdLst/>
            <a:ahLst/>
            <a:cxnLst/>
            <a:rect l="l" t="t" r="r" b="b"/>
            <a:pathLst>
              <a:path w="8353425" h="5962650">
                <a:moveTo>
                  <a:pt x="0" y="0"/>
                </a:moveTo>
                <a:lnTo>
                  <a:pt x="8353425" y="0"/>
                </a:lnTo>
                <a:lnTo>
                  <a:pt x="8353425" y="5962650"/>
                </a:lnTo>
                <a:lnTo>
                  <a:pt x="0" y="5962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74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4232" y="982332"/>
            <a:ext cx="6822967" cy="863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34"/>
              </a:lnSpc>
            </a:pPr>
            <a:r>
              <a:rPr lang="en-US" sz="5167" spc="31" dirty="0">
                <a:solidFill>
                  <a:srgbClr val="FFAB40"/>
                </a:solidFill>
                <a:latin typeface="Open Sans"/>
              </a:rPr>
              <a:t>RNN Trained Model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24051" y="2078422"/>
            <a:ext cx="114300" cy="114300"/>
            <a:chOff x="0" y="0"/>
            <a:chExt cx="114300" cy="114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lnTo>
                    <a:pt x="113919" y="64643"/>
                  </a:lnTo>
                  <a:lnTo>
                    <a:pt x="111379" y="75565"/>
                  </a:lnTo>
                  <a:cubicBezTo>
                    <a:pt x="108458" y="82550"/>
                    <a:pt x="106807" y="85852"/>
                    <a:pt x="104648" y="88900"/>
                  </a:cubicBezTo>
                  <a:lnTo>
                    <a:pt x="100203" y="94869"/>
                  </a:lnTo>
                  <a:lnTo>
                    <a:pt x="92075" y="102489"/>
                  </a:lnTo>
                  <a:cubicBezTo>
                    <a:pt x="85852" y="106680"/>
                    <a:pt x="82550" y="108458"/>
                    <a:pt x="79121" y="109855"/>
                  </a:cubicBezTo>
                  <a:lnTo>
                    <a:pt x="72136" y="112395"/>
                  </a:lnTo>
                  <a:lnTo>
                    <a:pt x="60960" y="114300"/>
                  </a:lnTo>
                  <a:cubicBezTo>
                    <a:pt x="53467" y="114300"/>
                    <a:pt x="49784" y="113919"/>
                    <a:pt x="46101" y="113157"/>
                  </a:cubicBezTo>
                  <a:lnTo>
                    <a:pt x="38862" y="111379"/>
                  </a:lnTo>
                  <a:lnTo>
                    <a:pt x="28702" y="106807"/>
                  </a:lnTo>
                  <a:cubicBezTo>
                    <a:pt x="22479" y="102616"/>
                    <a:pt x="19558" y="100330"/>
                    <a:pt x="16891" y="97663"/>
                  </a:cubicBezTo>
                  <a:lnTo>
                    <a:pt x="11684" y="91948"/>
                  </a:lnTo>
                  <a:lnTo>
                    <a:pt x="5842" y="82423"/>
                  </a:lnTo>
                  <a:cubicBezTo>
                    <a:pt x="2921" y="75565"/>
                    <a:pt x="1778" y="72009"/>
                    <a:pt x="1143" y="68326"/>
                  </a:cubicBezTo>
                  <a:lnTo>
                    <a:pt x="0" y="60833"/>
                  </a:lnTo>
                  <a:lnTo>
                    <a:pt x="381" y="49657"/>
                  </a:lnTo>
                  <a:cubicBezTo>
                    <a:pt x="1905" y="42291"/>
                    <a:pt x="2921" y="38735"/>
                    <a:pt x="4318" y="35306"/>
                  </a:cubicBezTo>
                  <a:lnTo>
                    <a:pt x="7493" y="28575"/>
                  </a:lnTo>
                  <a:lnTo>
                    <a:pt x="14097" y="19431"/>
                  </a:lnTo>
                  <a:cubicBezTo>
                    <a:pt x="19431" y="14097"/>
                    <a:pt x="22225" y="11811"/>
                    <a:pt x="25400" y="9652"/>
                  </a:cubicBezTo>
                  <a:lnTo>
                    <a:pt x="31750" y="5842"/>
                  </a:lnTo>
                  <a:lnTo>
                    <a:pt x="42291" y="1905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64643" y="381"/>
                  </a:lnTo>
                  <a:lnTo>
                    <a:pt x="75565" y="2921"/>
                  </a:lnTo>
                  <a:cubicBezTo>
                    <a:pt x="82550" y="5842"/>
                    <a:pt x="85852" y="7493"/>
                    <a:pt x="88900" y="9652"/>
                  </a:cubicBezTo>
                  <a:lnTo>
                    <a:pt x="94869" y="14097"/>
                  </a:lnTo>
                  <a:lnTo>
                    <a:pt x="102489" y="22352"/>
                  </a:lnTo>
                  <a:cubicBezTo>
                    <a:pt x="106680" y="28575"/>
                    <a:pt x="108458" y="31877"/>
                    <a:pt x="109855" y="35306"/>
                  </a:cubicBezTo>
                  <a:lnTo>
                    <a:pt x="112395" y="42291"/>
                  </a:lnTo>
                  <a:lnTo>
                    <a:pt x="114300" y="5334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24051" y="3783397"/>
            <a:ext cx="114300" cy="114300"/>
            <a:chOff x="0" y="0"/>
            <a:chExt cx="114300" cy="114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lnTo>
                    <a:pt x="113919" y="64643"/>
                  </a:lnTo>
                  <a:lnTo>
                    <a:pt x="111379" y="75565"/>
                  </a:lnTo>
                  <a:cubicBezTo>
                    <a:pt x="108458" y="82550"/>
                    <a:pt x="106807" y="85852"/>
                    <a:pt x="104648" y="88900"/>
                  </a:cubicBezTo>
                  <a:lnTo>
                    <a:pt x="100203" y="94869"/>
                  </a:lnTo>
                  <a:lnTo>
                    <a:pt x="92075" y="102489"/>
                  </a:lnTo>
                  <a:cubicBezTo>
                    <a:pt x="85852" y="106680"/>
                    <a:pt x="82550" y="108458"/>
                    <a:pt x="79121" y="109855"/>
                  </a:cubicBezTo>
                  <a:lnTo>
                    <a:pt x="72136" y="112395"/>
                  </a:lnTo>
                  <a:lnTo>
                    <a:pt x="60960" y="114300"/>
                  </a:lnTo>
                  <a:cubicBezTo>
                    <a:pt x="53467" y="114300"/>
                    <a:pt x="49784" y="113919"/>
                    <a:pt x="46101" y="113157"/>
                  </a:cubicBezTo>
                  <a:lnTo>
                    <a:pt x="38862" y="111379"/>
                  </a:lnTo>
                  <a:lnTo>
                    <a:pt x="28702" y="106807"/>
                  </a:lnTo>
                  <a:cubicBezTo>
                    <a:pt x="22479" y="102616"/>
                    <a:pt x="19558" y="100203"/>
                    <a:pt x="16891" y="97663"/>
                  </a:cubicBezTo>
                  <a:lnTo>
                    <a:pt x="11684" y="91948"/>
                  </a:lnTo>
                  <a:lnTo>
                    <a:pt x="5842" y="82423"/>
                  </a:lnTo>
                  <a:cubicBezTo>
                    <a:pt x="2921" y="75565"/>
                    <a:pt x="1778" y="72009"/>
                    <a:pt x="1143" y="68326"/>
                  </a:cubicBezTo>
                  <a:lnTo>
                    <a:pt x="0" y="60833"/>
                  </a:lnTo>
                  <a:lnTo>
                    <a:pt x="381" y="49657"/>
                  </a:lnTo>
                  <a:cubicBezTo>
                    <a:pt x="1905" y="42291"/>
                    <a:pt x="2921" y="38735"/>
                    <a:pt x="4318" y="35306"/>
                  </a:cubicBezTo>
                  <a:lnTo>
                    <a:pt x="7493" y="28575"/>
                  </a:lnTo>
                  <a:lnTo>
                    <a:pt x="14097" y="19431"/>
                  </a:lnTo>
                  <a:cubicBezTo>
                    <a:pt x="19431" y="14097"/>
                    <a:pt x="22225" y="11811"/>
                    <a:pt x="25400" y="9652"/>
                  </a:cubicBezTo>
                  <a:lnTo>
                    <a:pt x="31750" y="5842"/>
                  </a:lnTo>
                  <a:lnTo>
                    <a:pt x="42291" y="1905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64643" y="381"/>
                  </a:lnTo>
                  <a:lnTo>
                    <a:pt x="75565" y="2921"/>
                  </a:lnTo>
                  <a:cubicBezTo>
                    <a:pt x="82550" y="5842"/>
                    <a:pt x="85852" y="7493"/>
                    <a:pt x="88900" y="9652"/>
                  </a:cubicBezTo>
                  <a:lnTo>
                    <a:pt x="94869" y="14097"/>
                  </a:lnTo>
                  <a:lnTo>
                    <a:pt x="102489" y="22352"/>
                  </a:lnTo>
                  <a:cubicBezTo>
                    <a:pt x="106680" y="28575"/>
                    <a:pt x="108458" y="31877"/>
                    <a:pt x="109855" y="35306"/>
                  </a:cubicBezTo>
                  <a:lnTo>
                    <a:pt x="112395" y="42291"/>
                  </a:lnTo>
                  <a:lnTo>
                    <a:pt x="114300" y="5334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24051" y="5488372"/>
            <a:ext cx="114300" cy="114300"/>
            <a:chOff x="0" y="0"/>
            <a:chExt cx="114300" cy="114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lnTo>
                    <a:pt x="113919" y="64643"/>
                  </a:lnTo>
                  <a:lnTo>
                    <a:pt x="111379" y="75565"/>
                  </a:lnTo>
                  <a:cubicBezTo>
                    <a:pt x="108458" y="82550"/>
                    <a:pt x="106807" y="85852"/>
                    <a:pt x="104648" y="88900"/>
                  </a:cubicBezTo>
                  <a:lnTo>
                    <a:pt x="100203" y="94869"/>
                  </a:lnTo>
                  <a:lnTo>
                    <a:pt x="92075" y="102489"/>
                  </a:lnTo>
                  <a:cubicBezTo>
                    <a:pt x="85852" y="106680"/>
                    <a:pt x="82550" y="108458"/>
                    <a:pt x="79121" y="109855"/>
                  </a:cubicBezTo>
                  <a:lnTo>
                    <a:pt x="72136" y="112395"/>
                  </a:lnTo>
                  <a:lnTo>
                    <a:pt x="60960" y="114300"/>
                  </a:lnTo>
                  <a:cubicBezTo>
                    <a:pt x="53467" y="114300"/>
                    <a:pt x="49784" y="113919"/>
                    <a:pt x="46101" y="113157"/>
                  </a:cubicBezTo>
                  <a:lnTo>
                    <a:pt x="38862" y="111379"/>
                  </a:lnTo>
                  <a:lnTo>
                    <a:pt x="28702" y="106807"/>
                  </a:lnTo>
                  <a:cubicBezTo>
                    <a:pt x="22479" y="102616"/>
                    <a:pt x="19558" y="100203"/>
                    <a:pt x="16891" y="97663"/>
                  </a:cubicBezTo>
                  <a:lnTo>
                    <a:pt x="11684" y="91948"/>
                  </a:lnTo>
                  <a:lnTo>
                    <a:pt x="5842" y="82423"/>
                  </a:lnTo>
                  <a:cubicBezTo>
                    <a:pt x="2921" y="75565"/>
                    <a:pt x="1778" y="72009"/>
                    <a:pt x="1143" y="68326"/>
                  </a:cubicBezTo>
                  <a:lnTo>
                    <a:pt x="0" y="60960"/>
                  </a:lnTo>
                  <a:lnTo>
                    <a:pt x="381" y="49657"/>
                  </a:lnTo>
                  <a:cubicBezTo>
                    <a:pt x="1905" y="42291"/>
                    <a:pt x="2921" y="38735"/>
                    <a:pt x="4318" y="35306"/>
                  </a:cubicBezTo>
                  <a:lnTo>
                    <a:pt x="7493" y="28575"/>
                  </a:lnTo>
                  <a:lnTo>
                    <a:pt x="14097" y="19431"/>
                  </a:lnTo>
                  <a:cubicBezTo>
                    <a:pt x="19431" y="14097"/>
                    <a:pt x="22225" y="11811"/>
                    <a:pt x="25400" y="9652"/>
                  </a:cubicBezTo>
                  <a:lnTo>
                    <a:pt x="31750" y="5842"/>
                  </a:lnTo>
                  <a:lnTo>
                    <a:pt x="42291" y="1905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64643" y="381"/>
                  </a:lnTo>
                  <a:lnTo>
                    <a:pt x="75565" y="2921"/>
                  </a:lnTo>
                  <a:cubicBezTo>
                    <a:pt x="82550" y="5842"/>
                    <a:pt x="85852" y="7493"/>
                    <a:pt x="88900" y="9652"/>
                  </a:cubicBezTo>
                  <a:lnTo>
                    <a:pt x="94869" y="14097"/>
                  </a:lnTo>
                  <a:lnTo>
                    <a:pt x="102489" y="22225"/>
                  </a:lnTo>
                  <a:cubicBezTo>
                    <a:pt x="106680" y="28448"/>
                    <a:pt x="108458" y="31750"/>
                    <a:pt x="109855" y="35179"/>
                  </a:cubicBezTo>
                  <a:lnTo>
                    <a:pt x="112395" y="42291"/>
                  </a:lnTo>
                  <a:lnTo>
                    <a:pt x="114300" y="5334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24051" y="7193347"/>
            <a:ext cx="114300" cy="114300"/>
            <a:chOff x="0" y="0"/>
            <a:chExt cx="114300" cy="114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57150"/>
                  </a:moveTo>
                  <a:lnTo>
                    <a:pt x="113919" y="64643"/>
                  </a:lnTo>
                  <a:lnTo>
                    <a:pt x="111379" y="75565"/>
                  </a:lnTo>
                  <a:cubicBezTo>
                    <a:pt x="108458" y="82550"/>
                    <a:pt x="106807" y="85852"/>
                    <a:pt x="104648" y="88900"/>
                  </a:cubicBezTo>
                  <a:lnTo>
                    <a:pt x="100203" y="94869"/>
                  </a:lnTo>
                  <a:lnTo>
                    <a:pt x="92075" y="102489"/>
                  </a:lnTo>
                  <a:cubicBezTo>
                    <a:pt x="85852" y="106680"/>
                    <a:pt x="82550" y="108458"/>
                    <a:pt x="79121" y="109855"/>
                  </a:cubicBezTo>
                  <a:lnTo>
                    <a:pt x="72136" y="112395"/>
                  </a:lnTo>
                  <a:lnTo>
                    <a:pt x="60960" y="114300"/>
                  </a:lnTo>
                  <a:cubicBezTo>
                    <a:pt x="53467" y="114300"/>
                    <a:pt x="49784" y="113919"/>
                    <a:pt x="46101" y="113157"/>
                  </a:cubicBezTo>
                  <a:lnTo>
                    <a:pt x="38862" y="111379"/>
                  </a:lnTo>
                  <a:lnTo>
                    <a:pt x="28702" y="106807"/>
                  </a:lnTo>
                  <a:cubicBezTo>
                    <a:pt x="22479" y="102616"/>
                    <a:pt x="19558" y="100330"/>
                    <a:pt x="16891" y="97663"/>
                  </a:cubicBezTo>
                  <a:lnTo>
                    <a:pt x="11684" y="91948"/>
                  </a:lnTo>
                  <a:lnTo>
                    <a:pt x="5842" y="82423"/>
                  </a:lnTo>
                  <a:cubicBezTo>
                    <a:pt x="2921" y="75565"/>
                    <a:pt x="1778" y="72009"/>
                    <a:pt x="1143" y="68326"/>
                  </a:cubicBezTo>
                  <a:lnTo>
                    <a:pt x="0" y="60833"/>
                  </a:lnTo>
                  <a:lnTo>
                    <a:pt x="381" y="49657"/>
                  </a:lnTo>
                  <a:cubicBezTo>
                    <a:pt x="1905" y="42291"/>
                    <a:pt x="2921" y="38735"/>
                    <a:pt x="4318" y="35306"/>
                  </a:cubicBezTo>
                  <a:lnTo>
                    <a:pt x="7493" y="28575"/>
                  </a:lnTo>
                  <a:lnTo>
                    <a:pt x="14097" y="19431"/>
                  </a:lnTo>
                  <a:cubicBezTo>
                    <a:pt x="19431" y="14097"/>
                    <a:pt x="22225" y="11811"/>
                    <a:pt x="25400" y="9652"/>
                  </a:cubicBezTo>
                  <a:lnTo>
                    <a:pt x="31750" y="5842"/>
                  </a:lnTo>
                  <a:lnTo>
                    <a:pt x="42291" y="1905"/>
                  </a:lnTo>
                  <a:cubicBezTo>
                    <a:pt x="49657" y="381"/>
                    <a:pt x="53340" y="0"/>
                    <a:pt x="57150" y="0"/>
                  </a:cubicBezTo>
                  <a:lnTo>
                    <a:pt x="64643" y="381"/>
                  </a:lnTo>
                  <a:lnTo>
                    <a:pt x="75565" y="2921"/>
                  </a:lnTo>
                  <a:cubicBezTo>
                    <a:pt x="82550" y="5842"/>
                    <a:pt x="85852" y="7493"/>
                    <a:pt x="88900" y="9652"/>
                  </a:cubicBezTo>
                  <a:lnTo>
                    <a:pt x="94869" y="14097"/>
                  </a:lnTo>
                  <a:lnTo>
                    <a:pt x="102489" y="22225"/>
                  </a:lnTo>
                  <a:cubicBezTo>
                    <a:pt x="106680" y="28448"/>
                    <a:pt x="108458" y="31750"/>
                    <a:pt x="109855" y="35179"/>
                  </a:cubicBezTo>
                  <a:lnTo>
                    <a:pt x="112395" y="42164"/>
                  </a:lnTo>
                  <a:lnTo>
                    <a:pt x="114300" y="53340"/>
                  </a:ln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0211943" y="1591447"/>
            <a:ext cx="6867525" cy="3009900"/>
          </a:xfrm>
          <a:custGeom>
            <a:avLst/>
            <a:gdLst/>
            <a:ahLst/>
            <a:cxnLst/>
            <a:rect l="l" t="t" r="r" b="b"/>
            <a:pathLst>
              <a:path w="6867525" h="3009900">
                <a:moveTo>
                  <a:pt x="0" y="0"/>
                </a:moveTo>
                <a:lnTo>
                  <a:pt x="6867525" y="0"/>
                </a:lnTo>
                <a:lnTo>
                  <a:pt x="6867525" y="3009900"/>
                </a:lnTo>
                <a:lnTo>
                  <a:pt x="0" y="300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53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30938" y="5817708"/>
            <a:ext cx="6448415" cy="3351762"/>
          </a:xfrm>
          <a:custGeom>
            <a:avLst/>
            <a:gdLst/>
            <a:ahLst/>
            <a:cxnLst/>
            <a:rect l="l" t="t" r="r" b="b"/>
            <a:pathLst>
              <a:path w="6448415" h="3351762">
                <a:moveTo>
                  <a:pt x="0" y="0"/>
                </a:moveTo>
                <a:lnTo>
                  <a:pt x="6448416" y="0"/>
                </a:lnTo>
                <a:lnTo>
                  <a:pt x="6448416" y="3351762"/>
                </a:lnTo>
                <a:lnTo>
                  <a:pt x="0" y="335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38200" y="606219"/>
            <a:ext cx="6442377" cy="896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4"/>
              </a:lnSpc>
            </a:pPr>
            <a:r>
              <a:rPr lang="en-US" sz="5025" spc="30">
                <a:solidFill>
                  <a:srgbClr val="EEEDEC"/>
                </a:solidFill>
                <a:latin typeface="Open Sans"/>
              </a:rPr>
              <a:t>Language Translation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5450" y="1921554"/>
            <a:ext cx="8259842" cy="723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8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Language translation in machine learning involves the development of systems capable of automatically translating text or speech from one language to another.</a:t>
            </a:r>
          </a:p>
          <a:p>
            <a:pPr algn="l">
              <a:lnSpc>
                <a:spcPts val="3338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Machine translation systems leverage various techniques from natural language processing (NLP) and machine learning to translate text</a:t>
            </a:r>
          </a:p>
          <a:p>
            <a:pPr algn="l">
              <a:lnSpc>
                <a:spcPts val="3338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or speech between languages.</a:t>
            </a:r>
          </a:p>
          <a:p>
            <a:pPr algn="l">
              <a:lnSpc>
                <a:spcPts val="3674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Traditional approaches to machine translation</a:t>
            </a:r>
          </a:p>
          <a:p>
            <a:pPr algn="l">
              <a:lnSpc>
                <a:spcPts val="3074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include rule-based methods, statistical</a:t>
            </a:r>
          </a:p>
          <a:p>
            <a:pPr algn="l">
              <a:lnSpc>
                <a:spcPts val="3674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machine translation (SMT), and neural</a:t>
            </a:r>
          </a:p>
          <a:p>
            <a:pPr algn="l">
              <a:lnSpc>
                <a:spcPts val="2923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machine translation (NMT).</a:t>
            </a:r>
          </a:p>
          <a:p>
            <a:pPr algn="l">
              <a:lnSpc>
                <a:spcPts val="3825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Evaluation of machine translation systems</a:t>
            </a:r>
          </a:p>
          <a:p>
            <a:pPr algn="l">
              <a:lnSpc>
                <a:spcPts val="2923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often relies on metrics such as BLEU (Bilingual</a:t>
            </a:r>
          </a:p>
          <a:p>
            <a:pPr algn="l">
              <a:lnSpc>
                <a:spcPts val="3825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Evaluation Understudy) score, METEOR, and</a:t>
            </a:r>
          </a:p>
          <a:p>
            <a:pPr algn="l">
              <a:lnSpc>
                <a:spcPts val="2775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human judgment to assess translation quality</a:t>
            </a:r>
          </a:p>
          <a:p>
            <a:pPr algn="l">
              <a:lnSpc>
                <a:spcPts val="3973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and ﬂuency.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74389" cy="10273389"/>
          </a:xfrm>
          <a:custGeom>
            <a:avLst/>
            <a:gdLst/>
            <a:ahLst/>
            <a:cxnLst/>
            <a:rect l="l" t="t" r="r" b="b"/>
            <a:pathLst>
              <a:path w="18274389" h="10273389">
                <a:moveTo>
                  <a:pt x="0" y="0"/>
                </a:moveTo>
                <a:lnTo>
                  <a:pt x="18274389" y="0"/>
                </a:lnTo>
                <a:lnTo>
                  <a:pt x="18274389" y="10273389"/>
                </a:lnTo>
                <a:lnTo>
                  <a:pt x="0" y="1027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t="-132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59276" y="2456088"/>
            <a:ext cx="85725" cy="85725"/>
            <a:chOff x="0" y="0"/>
            <a:chExt cx="85725" cy="85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59276" y="3599088"/>
            <a:ext cx="85725" cy="85725"/>
            <a:chOff x="0" y="0"/>
            <a:chExt cx="85725" cy="85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9276" y="5313588"/>
            <a:ext cx="85725" cy="85725"/>
            <a:chOff x="0" y="0"/>
            <a:chExt cx="85725" cy="85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59276" y="7028088"/>
            <a:ext cx="85725" cy="85725"/>
            <a:chOff x="0" y="0"/>
            <a:chExt cx="85725" cy="857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852" cy="85725"/>
            </a:xfrm>
            <a:custGeom>
              <a:avLst/>
              <a:gdLst/>
              <a:ahLst/>
              <a:cxnLst/>
              <a:rect l="l" t="t" r="r" b="b"/>
              <a:pathLst>
                <a:path w="85852" h="85725">
                  <a:moveTo>
                    <a:pt x="85725" y="42799"/>
                  </a:moveTo>
                  <a:lnTo>
                    <a:pt x="84582" y="53975"/>
                  </a:lnTo>
                  <a:cubicBezTo>
                    <a:pt x="80264" y="64516"/>
                    <a:pt x="77089" y="69088"/>
                    <a:pt x="73152" y="73152"/>
                  </a:cubicBezTo>
                  <a:lnTo>
                    <a:pt x="64516" y="80264"/>
                  </a:lnTo>
                  <a:cubicBezTo>
                    <a:pt x="53975" y="84582"/>
                    <a:pt x="48514" y="85725"/>
                    <a:pt x="42799" y="85725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799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</a:path>
              </a:pathLst>
            </a:custGeom>
            <a:solidFill>
              <a:srgbClr val="EDEDED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59276" y="8171088"/>
            <a:ext cx="85725" cy="85725"/>
            <a:chOff x="0" y="0"/>
            <a:chExt cx="85725" cy="85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852" cy="85852"/>
            </a:xfrm>
            <a:custGeom>
              <a:avLst/>
              <a:gdLst/>
              <a:ahLst/>
              <a:cxnLst/>
              <a:rect l="l" t="t" r="r" b="b"/>
              <a:pathLst>
                <a:path w="85852" h="85852">
                  <a:moveTo>
                    <a:pt x="85725" y="42926"/>
                  </a:moveTo>
                  <a:lnTo>
                    <a:pt x="84582" y="54102"/>
                  </a:lnTo>
                  <a:cubicBezTo>
                    <a:pt x="80264" y="64643"/>
                    <a:pt x="77089" y="69215"/>
                    <a:pt x="73152" y="73279"/>
                  </a:cubicBezTo>
                  <a:lnTo>
                    <a:pt x="64516" y="80391"/>
                  </a:lnTo>
                  <a:cubicBezTo>
                    <a:pt x="53975" y="84709"/>
                    <a:pt x="48514" y="85852"/>
                    <a:pt x="42799" y="85852"/>
                  </a:cubicBezTo>
                  <a:lnTo>
                    <a:pt x="31750" y="84582"/>
                  </a:lnTo>
                  <a:cubicBezTo>
                    <a:pt x="21209" y="80264"/>
                    <a:pt x="16637" y="77089"/>
                    <a:pt x="12573" y="73152"/>
                  </a:cubicBezTo>
                  <a:lnTo>
                    <a:pt x="5461" y="64516"/>
                  </a:lnTo>
                  <a:cubicBezTo>
                    <a:pt x="1143" y="53975"/>
                    <a:pt x="0" y="48514"/>
                    <a:pt x="0" y="42926"/>
                  </a:cubicBezTo>
                  <a:lnTo>
                    <a:pt x="1143" y="31750"/>
                  </a:lnTo>
                  <a:cubicBezTo>
                    <a:pt x="5461" y="21209"/>
                    <a:pt x="8509" y="16510"/>
                    <a:pt x="12573" y="12573"/>
                  </a:cubicBezTo>
                  <a:lnTo>
                    <a:pt x="21209" y="5461"/>
                  </a:lnTo>
                  <a:cubicBezTo>
                    <a:pt x="31750" y="1143"/>
                    <a:pt x="37211" y="0"/>
                    <a:pt x="42926" y="0"/>
                  </a:cubicBezTo>
                  <a:lnTo>
                    <a:pt x="54102" y="1143"/>
                  </a:lnTo>
                  <a:cubicBezTo>
                    <a:pt x="64643" y="5461"/>
                    <a:pt x="69215" y="8636"/>
                    <a:pt x="73279" y="12573"/>
                  </a:cubicBezTo>
                  <a:lnTo>
                    <a:pt x="80391" y="21209"/>
                  </a:lnTo>
                  <a:cubicBezTo>
                    <a:pt x="84709" y="31750"/>
                    <a:pt x="85852" y="37211"/>
                    <a:pt x="85852" y="42926"/>
                  </a:cubicBezTo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84009" y="2132286"/>
            <a:ext cx="15339174" cy="740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EDEDED"/>
                </a:solidFill>
                <a:latin typeface="Montserrat Semi-Bold"/>
              </a:rPr>
              <a:t>Methodology:</a:t>
            </a:r>
            <a:r>
              <a:rPr lang="en-US" sz="3000">
                <a:solidFill>
                  <a:srgbClr val="EDEDED"/>
                </a:solidFill>
                <a:latin typeface="Montserrat"/>
              </a:rPr>
              <a:t> Recurrent Neural Networks (RNNs) are employed for language translation, utilizing an encoder-decoder architecture.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EDEDED"/>
                </a:solidFill>
                <a:latin typeface="Montserrat Ultra-Bold"/>
              </a:rPr>
              <a:t>Optimization:</a:t>
            </a:r>
            <a:r>
              <a:rPr lang="en-US" sz="3000">
                <a:solidFill>
                  <a:srgbClr val="EDEDED"/>
                </a:solidFill>
                <a:latin typeface="Montserrat"/>
              </a:rPr>
              <a:t> Training utilizes optimization techniques such as stochastic gradient descent (SGD) or its variants like Adam optimizer, with adaptive learning rates and gradient clipping.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EDEDED"/>
                </a:solidFill>
                <a:latin typeface="Montserrat Ultra-Bold"/>
              </a:rPr>
              <a:t>Metrics: </a:t>
            </a:r>
            <a:r>
              <a:rPr lang="en-US" sz="3000">
                <a:solidFill>
                  <a:srgbClr val="EDEDED"/>
                </a:solidFill>
                <a:latin typeface="Montserrat"/>
              </a:rPr>
              <a:t>Translation quality is assessed using metrics like BLEU (Bilingual Evaluation Understudy) score, which measures the overlap between machine- generated translations and human reference translations</a:t>
            </a:r>
          </a:p>
          <a:p>
            <a:pPr algn="l">
              <a:lnSpc>
                <a:spcPts val="4500"/>
              </a:lnSpc>
            </a:pPr>
            <a:r>
              <a:rPr lang="en-US" sz="3000" spc="3">
                <a:solidFill>
                  <a:srgbClr val="EDEDED"/>
                </a:solidFill>
                <a:latin typeface="Montserrat Ultra-Bold"/>
              </a:rPr>
              <a:t>Training Process:</a:t>
            </a:r>
            <a:r>
              <a:rPr lang="en-US" sz="3000" spc="3">
                <a:solidFill>
                  <a:srgbClr val="EDEDED"/>
                </a:solidFill>
                <a:latin typeface="Montserrat"/>
              </a:rPr>
              <a:t> The model is trained to minimizing a loss function (e.g., cross- entropy loss) to maximize the likelihood of producing correct translations. </a:t>
            </a:r>
            <a:r>
              <a:rPr lang="en-US" sz="3000" spc="3">
                <a:solidFill>
                  <a:srgbClr val="EDEDED"/>
                </a:solidFill>
                <a:latin typeface="Montserrat Ultra-Bold"/>
              </a:rPr>
              <a:t>Evaluation:</a:t>
            </a:r>
            <a:r>
              <a:rPr lang="en-US" sz="3000" spc="3">
                <a:solidFill>
                  <a:srgbClr val="EDEDED"/>
                </a:solidFill>
                <a:latin typeface="Montserrat"/>
              </a:rPr>
              <a:t> The trained model is evaluated on a separate validation or test set using established metrics, ensuring translation accuracy, ﬂuency, and preservation of meaning across languages.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4689" y="633574"/>
            <a:ext cx="7361044" cy="110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5"/>
              </a:lnSpc>
            </a:pPr>
            <a:r>
              <a:rPr lang="en-US" sz="6225" spc="37">
                <a:solidFill>
                  <a:srgbClr val="FEFCFA"/>
                </a:solidFill>
                <a:latin typeface="Open Sans"/>
              </a:rPr>
              <a:t>Overview of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10286971"/>
          </a:xfrm>
          <a:custGeom>
            <a:avLst/>
            <a:gdLst/>
            <a:ahLst/>
            <a:cxnLst/>
            <a:rect l="l" t="t" r="r" b="b"/>
            <a:pathLst>
              <a:path w="18288000" h="10286971">
                <a:moveTo>
                  <a:pt x="0" y="0"/>
                </a:moveTo>
                <a:lnTo>
                  <a:pt x="18288000" y="0"/>
                </a:lnTo>
                <a:lnTo>
                  <a:pt x="18288000" y="10286971"/>
                </a:lnTo>
                <a:lnTo>
                  <a:pt x="0" y="10286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39239" y="6033545"/>
            <a:ext cx="9144000" cy="3533775"/>
          </a:xfrm>
          <a:custGeom>
            <a:avLst/>
            <a:gdLst/>
            <a:ahLst/>
            <a:cxnLst/>
            <a:rect l="l" t="t" r="r" b="b"/>
            <a:pathLst>
              <a:path w="9144000" h="3533775">
                <a:moveTo>
                  <a:pt x="0" y="0"/>
                </a:moveTo>
                <a:lnTo>
                  <a:pt x="9144000" y="0"/>
                </a:lnTo>
                <a:lnTo>
                  <a:pt x="9144000" y="3533775"/>
                </a:lnTo>
                <a:lnTo>
                  <a:pt x="0" y="353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716" y="948661"/>
            <a:ext cx="9144000" cy="4724400"/>
          </a:xfrm>
          <a:custGeom>
            <a:avLst/>
            <a:gdLst/>
            <a:ahLst/>
            <a:cxnLst/>
            <a:rect l="l" t="t" r="r" b="b"/>
            <a:pathLst>
              <a:path w="9144000" h="4724400">
                <a:moveTo>
                  <a:pt x="0" y="0"/>
                </a:moveTo>
                <a:lnTo>
                  <a:pt x="9144000" y="0"/>
                </a:lnTo>
                <a:lnTo>
                  <a:pt x="91440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61924" y="6802250"/>
            <a:ext cx="3505476" cy="12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031" spc="24" dirty="0">
                <a:solidFill>
                  <a:srgbClr val="FEFEFE"/>
                </a:solidFill>
                <a:latin typeface="Open Sans"/>
              </a:rPr>
              <a:t>Metric : </a:t>
            </a:r>
          </a:p>
          <a:p>
            <a:pPr algn="ctr">
              <a:lnSpc>
                <a:spcPts val="4874"/>
              </a:lnSpc>
            </a:pPr>
            <a:r>
              <a:rPr lang="en-US" sz="4031" spc="24" dirty="0">
                <a:solidFill>
                  <a:srgbClr val="FEFEFE"/>
                </a:solidFill>
                <a:latin typeface="Open Sans"/>
              </a:rPr>
              <a:t> BLEU Score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3322" y="1988410"/>
            <a:ext cx="3738077" cy="125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031" spc="24" dirty="0">
                <a:solidFill>
                  <a:srgbClr val="FEFEFE"/>
                </a:solidFill>
                <a:latin typeface="Open Sans"/>
              </a:rPr>
              <a:t>Trained model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606</Words>
  <Application>Microsoft Office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Montserrat</vt:lpstr>
      <vt:lpstr>Calibri</vt:lpstr>
      <vt:lpstr>Arial</vt:lpstr>
      <vt:lpstr>Montserrat Ultra-Bold</vt:lpstr>
      <vt:lpstr>Montserrat Semi-Bold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wepik-enhancing-language-translation-efficiency-leveraging-rnn-for-english-to-french-translation-202404201806559B3z.pdf</dc:title>
  <cp:lastModifiedBy>Rakesh Yamjala</cp:lastModifiedBy>
  <cp:revision>2</cp:revision>
  <dcterms:created xsi:type="dcterms:W3CDTF">2006-08-16T00:00:00Z</dcterms:created>
  <dcterms:modified xsi:type="dcterms:W3CDTF">2024-04-20T18:32:43Z</dcterms:modified>
  <dc:identifier>DAGC-pfcldM</dc:identifier>
</cp:coreProperties>
</file>